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9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266429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Arial"/>
              </a:rPr>
              <a:t>Запланированные мероприятия </a:t>
            </a:r>
            <a:r>
              <a:rPr lang="ru-RU" dirty="0">
                <a:solidFill>
                  <a:schemeClr val="tx1"/>
                </a:solidFill>
                <a:latin typeface="Arial"/>
              </a:rPr>
              <a:t>по организации занятости и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  <a:latin typeface="Arial"/>
              </a:rPr>
              <a:t>трудоустройства несовершеннолетних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05767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МКОУ СОШ № 10 с. </a:t>
            </a:r>
            <a:r>
              <a:rPr lang="ru-RU" dirty="0" err="1" smtClean="0">
                <a:solidFill>
                  <a:schemeClr val="tx1"/>
                </a:solidFill>
              </a:rPr>
              <a:t>Цветковка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err="1" smtClean="0">
                <a:solidFill>
                  <a:schemeClr val="tx1"/>
                </a:solidFill>
              </a:rPr>
              <a:t>Чугуевского</a:t>
            </a:r>
            <a:r>
              <a:rPr lang="ru-RU" dirty="0" smtClean="0">
                <a:solidFill>
                  <a:schemeClr val="tx1"/>
                </a:solidFill>
              </a:rPr>
              <a:t> района </a:t>
            </a:r>
            <a:r>
              <a:rPr lang="ru-RU" dirty="0" err="1" smtClean="0">
                <a:solidFill>
                  <a:schemeClr val="tx1"/>
                </a:solidFill>
              </a:rPr>
              <a:t>Проиморского</a:t>
            </a:r>
            <a:r>
              <a:rPr lang="ru-RU" dirty="0" smtClean="0">
                <a:solidFill>
                  <a:schemeClr val="tx1"/>
                </a:solidFill>
              </a:rPr>
              <a:t> края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178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42376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Bef>
                <a:spcPct val="20000"/>
              </a:spcBef>
              <a:tabLst>
                <a:tab pos="3968750" algn="l"/>
              </a:tabLst>
            </a:pP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Карта </a:t>
            </a:r>
            <a:r>
              <a:rPr lang="ru-RU" sz="1900" b="1" u="sng" dirty="0">
                <a:latin typeface="Times New Roman"/>
                <a:ea typeface="Times New Roman"/>
                <a:cs typeface="Times New Roman"/>
              </a:rPr>
              <a:t>планируемой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занятости</a:t>
            </a:r>
            <a:r>
              <a:rPr lang="ru-RU" sz="1700" dirty="0">
                <a:latin typeface="Calibri"/>
                <a:ea typeface="Times New Roman"/>
                <a:cs typeface="Times New Roman"/>
              </a:rPr>
              <a:t/>
            </a:r>
            <a:br>
              <a:rPr lang="ru-RU" sz="1700" dirty="0">
                <a:latin typeface="Calibri"/>
                <a:ea typeface="Times New Roman"/>
                <a:cs typeface="Times New Roman"/>
              </a:rPr>
            </a:b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несовершеннолетних, состоящих на профилактических учётах КДН, ОМВД и ВШУ в летний период</a:t>
            </a:r>
            <a:r>
              <a:rPr lang="ru-RU" sz="1700" dirty="0">
                <a:latin typeface="Calibri"/>
                <a:ea typeface="Times New Roman"/>
                <a:cs typeface="Times New Roman"/>
              </a:rPr>
              <a:t/>
            </a:r>
            <a:br>
              <a:rPr lang="ru-RU" sz="1700" dirty="0">
                <a:latin typeface="Calibri"/>
                <a:ea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644170"/>
            <a:ext cx="864096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tabLst>
                <a:tab pos="3968750" algn="l"/>
              </a:tabLst>
            </a:pPr>
            <a:r>
              <a:rPr lang="ru-RU" sz="2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Карта </a:t>
            </a:r>
            <a:r>
              <a:rPr lang="ru-RU" sz="2000" b="1" u="sng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планируемой </a:t>
            </a:r>
            <a:r>
              <a:rPr lang="ru-RU" sz="2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занятости</a:t>
            </a:r>
            <a:endParaRPr lang="ru-RU" dirty="0">
              <a:solidFill>
                <a:srgbClr val="FFFFFF"/>
              </a:solidFill>
              <a:latin typeface="Calibri"/>
              <a:ea typeface="Times New Roman"/>
              <a:cs typeface="Times New Roman"/>
            </a:endParaRPr>
          </a:p>
          <a:p>
            <a:pPr lvl="0" algn="ctr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tabLst>
                <a:tab pos="3968750" algn="l"/>
              </a:tabLst>
            </a:pPr>
            <a:r>
              <a:rPr lang="ru-RU" sz="2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несовершеннолетних, состоящих на профилактических учётах КДН, ОМВД и ВШУ в летний период</a:t>
            </a:r>
            <a:endParaRPr lang="ru-RU" dirty="0">
              <a:solidFill>
                <a:srgbClr val="FFFFFF"/>
              </a:solidFill>
              <a:latin typeface="Calibri"/>
              <a:ea typeface="Times New Roman"/>
              <a:cs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924456"/>
              </p:ext>
            </p:extLst>
          </p:nvPr>
        </p:nvGraphicFramePr>
        <p:xfrm>
          <a:off x="251521" y="1412776"/>
          <a:ext cx="8640960" cy="4626238"/>
        </p:xfrm>
        <a:graphic>
          <a:graphicData uri="http://schemas.openxmlformats.org/drawingml/2006/table">
            <a:tbl>
              <a:tblPr firstRow="1" firstCol="1" bandRow="1"/>
              <a:tblGrid>
                <a:gridCol w="504055"/>
                <a:gridCol w="1080120"/>
                <a:gridCol w="1008112"/>
                <a:gridCol w="504056"/>
                <a:gridCol w="864784"/>
                <a:gridCol w="1011940"/>
                <a:gridCol w="1036812"/>
                <a:gridCol w="1622969"/>
                <a:gridCol w="1008112"/>
              </a:tblGrid>
              <a:tr h="9288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№п/п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 учёта (н/л ПДН; н/л СОП; н/л из семьи СОП; ВШУ)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Дата рождения (полных лет)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Июнь план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Июль план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Август план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Дополнительная информация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н/л ПДН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н/л СОП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8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н/л из семьи СОП;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Кульчицкий Никита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03.01.2016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Пришкольный ДОЛ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Синегорье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 с 24 мая по 14 июня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Пришкольный ДОЛ «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Синегорье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 с 18 июня по 08 июня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Пришкольный ДОЛ «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Синегорье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 с 12 июля по 01 августа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8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Кульчицкая Елизавета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25.07.2014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Пришкольный ДОЛ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Синегорье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 с 24 мая по 14 июня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Пришкольный ДОЛ «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Синегорье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 с 18 июня по 08 июня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Пришкольный ДОЛ «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Синегорье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 с 12 июля по 01 августа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8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Кульчицкая Виктория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18.08.2008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Сдача ОГЭ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Сдача ОГЭ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Поступление в СПУ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ВШУ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н/л из семьи ВШУ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659" marR="526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589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05342"/>
            <a:ext cx="8229600" cy="1547594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Создание условий для оздоровления, отдыха и занятости детей и подростков « группы риска», детей, оставшихся без попечения родителей и обучающихся из других категорий семей;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способствование формированию благоприятных условий для сотрудничества всех участников воспитательного прогресса; 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профилактика  безнадзорности и роста преступности среди детей и подростков.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эстетическое и нравственное воспитание детей и подростков, укрепление ценностей, необходимых для позитивного развития личности по месту жительства.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305342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- выявление психологической и социальной готовности детей в каникулярное время;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организация социально-значимой деятельности для подростков, направленной на улучшение окружающей среды, воспитание трудовой культуры по месту жительства.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максимальный охват всех категорий учащихся, нуждающихся в поддержке государства;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укрепление здоровья, физического развития и нравственного совершенствования детей.</a:t>
            </a:r>
          </a:p>
        </p:txBody>
      </p:sp>
    </p:spTree>
    <p:extLst>
      <p:ext uri="{BB962C8B-B14F-4D97-AF65-F5344CB8AC3E}">
        <p14:creationId xmlns:p14="http://schemas.microsoft.com/office/powerpoint/2010/main" val="3941691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904656"/>
          </a:xfrm>
        </p:spPr>
        <p:txBody>
          <a:bodyPr>
            <a:normAutofit fontScale="90000"/>
          </a:bodyPr>
          <a:lstStyle/>
          <a:p>
            <a:pPr algn="l">
              <a:spcAft>
                <a:spcPts val="0"/>
              </a:spcAft>
            </a:pPr>
            <a:r>
              <a:rPr lang="ru-RU" sz="1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8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Контингент участников программы:</a:t>
            </a:r>
            <a:r>
              <a:rPr lang="ru-RU" sz="1800" dirty="0" smtClean="0">
                <a:latin typeface="Times New Roman"/>
                <a:ea typeface="Times New Roman"/>
              </a:rPr>
              <a:t/>
            </a:r>
            <a:br>
              <a:rPr lang="ru-RU" sz="1800" dirty="0" smtClean="0"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Директор, педагоги школы, социальный педагог, педагог дополнительного образования, подростки «группы риска»</a:t>
            </a:r>
            <a:r>
              <a:rPr lang="ru-RU" sz="1800" dirty="0" smtClean="0">
                <a:latin typeface="Times New Roman"/>
                <a:ea typeface="Times New Roman"/>
              </a:rPr>
              <a:t/>
            </a:r>
            <a:br>
              <a:rPr lang="ru-RU" sz="1800" dirty="0" smtClean="0">
                <a:latin typeface="Times New Roman"/>
                <a:ea typeface="Times New Roman"/>
              </a:rPr>
            </a:br>
            <a:r>
              <a:rPr lang="ru-RU" sz="1800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Сроки реализации: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июнь, июль, август.</a:t>
            </a:r>
            <a:b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latin typeface="Times New Roman"/>
                <a:ea typeface="Times New Roman"/>
              </a:rPr>
              <a:t/>
            </a:r>
            <a:br>
              <a:rPr lang="ru-RU" sz="1800" dirty="0" smtClean="0">
                <a:latin typeface="Times New Roman"/>
                <a:ea typeface="Times New Roman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Ожидаемые</a:t>
            </a:r>
            <a:r>
              <a:rPr lang="ru-RU" sz="1800" b="1" dirty="0" smtClean="0">
                <a:latin typeface="Times New Roman"/>
                <a:ea typeface="Times New Roman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результаты:</a:t>
            </a: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 предупреждение правонарушений среди учащихся школы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повышение нравственного  и эстетического воспитания.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профилактика вредных привычек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оздоровление учащихся, повышение интереса к труду и спорту по месту жительства.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адаптация детей с низкой мотивацией к обучению.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 </a:t>
            </a:r>
            <a:r>
              <a:rPr lang="ru-RU" sz="18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Исполнители основных мероприятий программы</a:t>
            </a: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: 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педагогический коллектив МКОУ СОШ № 10 с. </a:t>
            </a:r>
            <a:r>
              <a:rPr lang="ru-RU" sz="1800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Цветковка</a:t>
            </a: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 в сотрудничестве  с   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Отделением КГКУ "ПЦЗН" в </a:t>
            </a:r>
            <a:r>
              <a:rPr lang="ru-RU" sz="1800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Чугуевском</a:t>
            </a: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 районе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КГБУЗ "</a:t>
            </a:r>
            <a:r>
              <a:rPr lang="ru-RU" sz="1800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Чугуевская</a:t>
            </a: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 ЦРБ" 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домом детского творчества </a:t>
            </a:r>
            <a:r>
              <a:rPr lang="ru-RU" sz="1800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Чугуевского</a:t>
            </a: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 района                   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ОМВД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КДН  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Территориальным отделом опеки и попечительства по </a:t>
            </a:r>
            <a:r>
              <a:rPr lang="ru-RU" sz="1800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Чугуевскому</a:t>
            </a: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 району</a:t>
            </a:r>
            <a:b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800" dirty="0">
                <a:solidFill>
                  <a:schemeClr val="tx1"/>
                </a:solidFill>
                <a:latin typeface="Times New Roman"/>
                <a:ea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/>
                <a:ea typeface="Times New Roman"/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192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97099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Планируя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воспитательную работу по оздоровлению детей на лето 2024 года, прежде всего необходимо учитывать контингент детей, обучающихся в школе. На конец года был проведен социально- психологический анализ семей обучающихся в МКОУ СОШ №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с.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Цветковка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Исходя из этого, были сделаны следующие выводы: в государственной поддержке нуждаются обучающиеся из :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малообеспеченных семей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7,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них детей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8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многодетных семей – 9, в них детей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25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неполных семей – 5, в них детей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13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неблагополучных семей – 1, в них детей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3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детей, находящихся под опекой - 0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детей, состоящих на педагогическом учете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0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детей, состоящих на учете в КДН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0 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детей-инвалидов – 2</a:t>
            </a:r>
          </a:p>
        </p:txBody>
      </p:sp>
    </p:spTree>
    <p:extLst>
      <p:ext uri="{BB962C8B-B14F-4D97-AF65-F5344CB8AC3E}">
        <p14:creationId xmlns:p14="http://schemas.microsoft.com/office/powerpoint/2010/main" val="12828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187016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-758300"/>
            <a:ext cx="8640960" cy="7360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solidFill>
                <a:srgbClr val="000000"/>
              </a:solidFill>
              <a:latin typeface="Calibri"/>
              <a:ea typeface="+mj-ea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rgbClr val="000000"/>
              </a:solidFill>
              <a:latin typeface="Calibri"/>
              <a:ea typeface="+mj-ea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solidFill>
                <a:srgbClr val="000000"/>
              </a:solidFill>
              <a:latin typeface="Calibri"/>
              <a:ea typeface="+mj-ea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rgbClr val="000000"/>
              </a:solidFill>
              <a:latin typeface="Calibri"/>
              <a:ea typeface="+mj-ea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solidFill>
                <a:srgbClr val="000000"/>
              </a:solidFill>
              <a:latin typeface="Calibri"/>
              <a:ea typeface="+mj-ea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rgbClr val="000000"/>
              </a:solidFill>
              <a:latin typeface="Calibri"/>
              <a:ea typeface="+mj-ea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Не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секрет, что наибольший всплеск подростковой преступности наблюдается во время летних каникул, одной из причин этого является неорганизованность досуга несовершеннолетних. Как правило, родители заняты на работе и зачастую ребёнок остаётся без должного внимания и заботы. В связи с этим возникает необходимость обратить особое внимание, на организацию досуга несовершеннолетних в каникулярное время, а особенно на категорию детей группы «риска» по месту жительства. 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Для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того, чтобы летнее время ребенка было интересным, запоминающимся, чтобы ребенок полноценно питался, находился под присмотром взрослых на свежем воздухе, занимался активными физическими играми, а не скучал дома у экрана телевизора или проводил время у компьютера, на базе МКОУ СОШ № 10 с.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Цветковка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открывается летний оздоровительный лагерь по организации досуга и занятости подростков «группы риска», а также трудоустройство учащихся на летний период.</a:t>
            </a:r>
            <a:br>
              <a:rPr lang="ru-RU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5024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88</TotalTime>
  <Words>238</Words>
  <Application>Microsoft Office PowerPoint</Application>
  <PresentationFormat>Экран (4:3)</PresentationFormat>
  <Paragraphs>103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Запланированные мероприятия по организации занятости и трудоустройства несовершеннолетних</vt:lpstr>
      <vt:lpstr>Карта планируемой занятости несовершеннолетних, состоящих на профилактических учётах КДН, ОМВД и ВШУ в летний период </vt:lpstr>
      <vt:lpstr>Цель:  - Создание условий для оздоровления, отдыха и занятости детей и подростков « группы риска», детей, оставшихся без попечения родителей и обучающихся из других категорий семей; - способствование формированию благоприятных условий для сотрудничества всех участников воспитательного прогресса;  - профилактика  безнадзорности и роста преступности среди детей и подростков. - эстетическое и нравственное воспитание детей и подростков, укрепление ценностей, необходимых для позитивного развития личности по месту жительства. </vt:lpstr>
      <vt:lpstr>   Контингент участников программы: Директор, педагоги школы, социальный педагог, педагог дополнительного образования, подростки «группы риска» Сроки реализации: июнь, июль, август.  Ожидаемые результаты: -  предупреждение правонарушений среди учащихся школы - повышение нравственного  и эстетического воспитания. - профилактика вредных привычек - оздоровление учащихся, повышение интереса к труду и спорту по месту жительства. - адаптация детей с низкой мотивацией к обучению.   Исполнители основных мероприятий программы:  педагогический коллектив МКОУ СОШ № 10 с. Цветковка в сотрудничестве  с    - Отделением КГКУ "ПЦЗН" в Чугуевском районе - КГБУЗ "Чугуевская ЦРБ"  - домом детского творчества Чугуевского района                    - ОМВД - КДН   - Территориальным отделом опеки и попечительства по Чугуевскому району  </vt:lpstr>
      <vt:lpstr>     Планируя воспитательную работу по оздоровлению детей на лето 2024 года, прежде всего необходимо учитывать контингент детей, обучающихся в школе. На конец года был проведен социально- психологический анализ семей обучающихся в МКОУ СОШ № 10 с. Цветковка. Исходя из этого, были сделаны следующие выводы: в государственной поддержке нуждаются обучающиеся из : - малообеспеченных семей – 7, в них детей – 8  - многодетных семей – 9, в них детей – 25 - неполных семей – 5, в них детей – 13 - неблагополучных семей – 1, в них детей – 3  - детей, находящихся под опекой - 0 - детей, состоящих на педагогическом учете – 0  - детей, состоящих на учете в КДН – 0    - детей-инвалидов – 2</vt:lpstr>
      <vt:lpstr>   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Запланированные мероприятия по организации занятости и трудоустройства несовершеннолетних</dc:title>
  <dc:creator>1</dc:creator>
  <cp:lastModifiedBy>1</cp:lastModifiedBy>
  <cp:revision>7</cp:revision>
  <dcterms:created xsi:type="dcterms:W3CDTF">2024-05-13T00:54:04Z</dcterms:created>
  <dcterms:modified xsi:type="dcterms:W3CDTF">2024-05-13T02:34:16Z</dcterms:modified>
</cp:coreProperties>
</file>